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309" r:id="rId2"/>
    <p:sldId id="326" r:id="rId3"/>
    <p:sldId id="327" r:id="rId4"/>
    <p:sldId id="336" r:id="rId5"/>
    <p:sldId id="335" r:id="rId6"/>
    <p:sldId id="334" r:id="rId7"/>
    <p:sldId id="332" r:id="rId8"/>
    <p:sldId id="338" r:id="rId9"/>
    <p:sldId id="337" r:id="rId10"/>
    <p:sldId id="333" r:id="rId11"/>
    <p:sldId id="314" r:id="rId12"/>
    <p:sldId id="32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95"/>
    <p:restoredTop sz="94752"/>
  </p:normalViewPr>
  <p:slideViewPr>
    <p:cSldViewPr snapToGrid="0">
      <p:cViewPr varScale="1">
        <p:scale>
          <a:sx n="116" d="100"/>
          <a:sy n="116" d="100"/>
        </p:scale>
        <p:origin x="6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25A7C2-A9E8-8047-8A5C-E71985BBB8F5}" type="datetimeFigureOut">
              <a:rPr lang="en-US" smtClean="0"/>
              <a:t>3/6/25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E121A7-02A1-9C4B-9411-FDCF694B0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68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7221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0431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2395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49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987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073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9763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666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6286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507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63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F397-2A2E-5243-9C89-299CAB27239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778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19230-94CE-D5E2-C713-B0273A245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97A29F-404D-62F8-E805-B177696C00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B6D826-4759-8714-A3DF-DB3DEB7D0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3A6A-DA16-DD45-B0E5-A29EF524FF3E}" type="datetimeFigureOut">
              <a:rPr lang="en-US" smtClean="0"/>
              <a:t>3/6/25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4E119-DEA0-571A-4535-C33DCAEC7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DFE1AA-14BD-DE2F-26D6-A41FC599C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232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10A72-3AD2-5225-BA38-9036D70FE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3D6CE4-5497-A49C-4C75-3F6226FE42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A5AF7C-16CB-412E-2F8B-43B7EB284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3A6A-DA16-DD45-B0E5-A29EF524FF3E}" type="datetimeFigureOut">
              <a:rPr lang="en-US" smtClean="0"/>
              <a:t>3/6/25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C0C42-F03A-4CE4-1215-76140E77B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E73A4C-B95B-7AC1-765A-9522E56E6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902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5BC8B4-98B9-0784-9A25-9151D291CE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4110EC-11A5-B71C-0F98-475CCB96EB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1E449-4E09-F6E6-D6B0-F283094F9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3A6A-DA16-DD45-B0E5-A29EF524FF3E}" type="datetimeFigureOut">
              <a:rPr lang="en-US" smtClean="0"/>
              <a:t>3/6/25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FADD7B-C03C-C437-A9CE-35A710B32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614B8-B1E0-FF45-4FF4-54E9DB9D1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31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58D51-AB3E-DD41-5BA0-10318E52F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49E97-93A3-F591-0090-B45648758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BDC0-8195-A373-96B1-2083F3CE7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3A6A-DA16-DD45-B0E5-A29EF524FF3E}" type="datetimeFigureOut">
              <a:rPr lang="en-US" smtClean="0"/>
              <a:t>3/6/25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43B835-0447-CC8F-DAE0-302CEA18F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28ABC6-E1D7-35FC-C001-2F61F00A4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520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F72B5-16D6-AEAC-2EC1-25185AFEF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7F7385-FCD9-FE0A-46CB-922AFBBA5F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F57779-927A-A88F-D6A8-3D668B9EA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3A6A-DA16-DD45-B0E5-A29EF524FF3E}" type="datetimeFigureOut">
              <a:rPr lang="en-US" smtClean="0"/>
              <a:t>3/6/25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E1D1E-1046-F3CA-7D70-D5383AB66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51A05-E896-F01F-0898-216C225B3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737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F53C8-310C-001D-6D13-847C4EC5D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8D42F-4192-8DBF-C102-EF8D03CB99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7F5218-C561-E2AA-7D56-AFD84FB4E3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CE3BC2-32EB-63C6-DAB0-33EAE81CC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3A6A-DA16-DD45-B0E5-A29EF524FF3E}" type="datetimeFigureOut">
              <a:rPr lang="en-US" smtClean="0"/>
              <a:t>3/6/25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93FF1-BCA3-0A74-A2F9-022F6240A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875AA9-90E0-65B3-3E39-902FB43F4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178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FAF3E-7E8C-EBF5-6A08-412ABE4D9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9BA613-A4AE-5363-EE2D-76EE25EE7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4DD9A4-67AA-EE17-5D5C-D482E0E67C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96072E-76E1-5F57-0195-B57DB1060A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0324D4-2932-A633-ADD4-2144C0BE19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5054CC-048C-35A8-276B-4FDADE65A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3A6A-DA16-DD45-B0E5-A29EF524FF3E}" type="datetimeFigureOut">
              <a:rPr lang="en-US" smtClean="0"/>
              <a:t>3/6/25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D9C11E-7EBC-C9DA-0461-E8E08222E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2AFB20-1D7D-FF51-57D5-362202140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749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511B9-809A-0797-1C03-13F868617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9F04FC-5D17-ACDF-B1E8-0A8A010D3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3A6A-DA16-DD45-B0E5-A29EF524FF3E}" type="datetimeFigureOut">
              <a:rPr lang="en-US" smtClean="0"/>
              <a:t>3/6/25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627C03-42A3-986E-20AC-248568683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3F8F94-C800-87A9-B817-6AC8D1235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339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E1B559-41AF-8322-19E9-9258EC36B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3A6A-DA16-DD45-B0E5-A29EF524FF3E}" type="datetimeFigureOut">
              <a:rPr lang="en-US" smtClean="0"/>
              <a:t>3/6/25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2B08BB-6D4F-3F5C-D400-67F217799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EB468-B75F-A9FC-0D33-3ACEDC4EF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913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D419B-2E3D-01CA-52DD-5B527ACE4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F9A8C-CD2A-45A8-F798-42B71D45C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735B91-294A-1A65-89A7-644AA4BBD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A48F7E-4B5A-133A-F0C4-75128E5CF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3A6A-DA16-DD45-B0E5-A29EF524FF3E}" type="datetimeFigureOut">
              <a:rPr lang="en-US" smtClean="0"/>
              <a:t>3/6/25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A3397B-5ABA-53C0-5653-5F4E0B2E7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5F092A-F5C4-3B85-5F8C-9D2EE9944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449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D7E7F-1F6E-7C94-B6A7-6E00ECE1D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8324F9-7907-E7DB-3A08-87D0703E76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0F67F4-986B-AE0E-2D62-DF7795C8D2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27C258-D98F-8A12-BD3D-B59A0935F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3A6A-DA16-DD45-B0E5-A29EF524FF3E}" type="datetimeFigureOut">
              <a:rPr lang="en-US" smtClean="0"/>
              <a:t>3/6/25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0BDFD9-1C72-B20C-B4F2-F67763A77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645775-93EF-3284-58A4-D2871992A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390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8667AA-B0D9-5FF0-6D68-3C41509A7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D795B-6849-E136-0336-040FC7244B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AADD72-3628-351E-A170-7BA8FFD933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103A6A-DA16-DD45-B0E5-A29EF524FF3E}" type="datetimeFigureOut">
              <a:rPr lang="en-US" smtClean="0"/>
              <a:t>3/6/25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C1F48-E48C-E03D-DA54-29DDBC8C65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460078-5197-416E-3BE6-DF0467DDBB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811ABE-5425-E247-941F-9BD83CFB6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623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gif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81AD2C13-C370-7711-9F14-3A3A9B4D16E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BA0C2F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-18086" y="-13496"/>
            <a:ext cx="12228173" cy="688499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6BB2208-1D3E-AE46-8761-DBCD7C9C9DFF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solidFill>
            <a:srgbClr val="FFFFFF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B1CBD36-9D25-96C7-DDA9-906A7C2549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468" t="17469" r="10034" b="50000"/>
          <a:stretch/>
        </p:blipFill>
        <p:spPr>
          <a:xfrm>
            <a:off x="3497579" y="383009"/>
            <a:ext cx="5196840" cy="2230984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5DE0D445-5C25-4340-A412-34CAA3236F02}"/>
              </a:ext>
            </a:extLst>
          </p:cNvPr>
          <p:cNvSpPr txBox="1">
            <a:spLocks/>
          </p:cNvSpPr>
          <p:nvPr/>
        </p:nvSpPr>
        <p:spPr>
          <a:xfrm>
            <a:off x="1439863" y="4455541"/>
            <a:ext cx="9312275" cy="201944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 Conor G. Fair</a:t>
            </a:r>
          </a:p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Assistant Research Scientist</a:t>
            </a:r>
          </a:p>
          <a:p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Southeastern Branch Meeting: Baton Rouge, LA</a:t>
            </a:r>
          </a:p>
          <a:p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March 7, 2025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F6A27370-2DA7-C44A-8B7F-FCD74183CCE5}"/>
              </a:ext>
            </a:extLst>
          </p:cNvPr>
          <p:cNvSpPr txBox="1">
            <a:spLocks/>
          </p:cNvSpPr>
          <p:nvPr/>
        </p:nvSpPr>
        <p:spPr>
          <a:xfrm>
            <a:off x="118904" y="2824431"/>
            <a:ext cx="11954192" cy="13217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200" b="1" dirty="0">
                <a:solidFill>
                  <a:schemeClr val="tx1"/>
                </a:solidFill>
                <a:latin typeface="+mj-lt"/>
              </a:rPr>
              <a:t>Data Analysis in R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D82934F-F164-6EC2-C00C-C153CE39E140}"/>
              </a:ext>
            </a:extLst>
          </p:cNvPr>
          <p:cNvCxnSpPr>
            <a:cxnSpLocks/>
          </p:cNvCxnSpPr>
          <p:nvPr/>
        </p:nvCxnSpPr>
        <p:spPr>
          <a:xfrm>
            <a:off x="2438400" y="4291659"/>
            <a:ext cx="7315200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9311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839137C7-3FC5-D922-64D2-DC38DB1C73B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360183"/>
            <a:ext cx="12192000" cy="68646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DAB712C-C314-D0EF-F193-4C53552B432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664" t="16973" r="64680" b="48692"/>
          <a:stretch/>
        </p:blipFill>
        <p:spPr>
          <a:xfrm>
            <a:off x="4043193" y="1244957"/>
            <a:ext cx="7862707" cy="5361992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02AE76E0-C90A-E268-227D-DF7C2155C292}"/>
              </a:ext>
            </a:extLst>
          </p:cNvPr>
          <p:cNvSpPr txBox="1">
            <a:spLocks/>
          </p:cNvSpPr>
          <p:nvPr/>
        </p:nvSpPr>
        <p:spPr>
          <a:xfrm>
            <a:off x="127223" y="121052"/>
            <a:ext cx="11954192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Considerations for Dependent Variables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61EEC4-A051-E54A-3009-CD47AAA94EDB}"/>
              </a:ext>
            </a:extLst>
          </p:cNvPr>
          <p:cNvCxnSpPr>
            <a:cxnSpLocks/>
          </p:cNvCxnSpPr>
          <p:nvPr/>
        </p:nvCxnSpPr>
        <p:spPr>
          <a:xfrm>
            <a:off x="2080959" y="1128581"/>
            <a:ext cx="8046720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E75E455E-E559-3FE5-809B-590EE3E73D62}"/>
              </a:ext>
            </a:extLst>
          </p:cNvPr>
          <p:cNvSpPr txBox="1">
            <a:spLocks/>
          </p:cNvSpPr>
          <p:nvPr/>
        </p:nvSpPr>
        <p:spPr>
          <a:xfrm>
            <a:off x="164995" y="1140735"/>
            <a:ext cx="3657600" cy="495158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Types of Data</a:t>
            </a:r>
            <a:endParaRPr lang="en-US" sz="2400" i="0" u="none" strike="noStrike" dirty="0">
              <a:solidFill>
                <a:schemeClr val="tx1"/>
              </a:solidFill>
              <a:effectLst/>
              <a:latin typeface="Open Sans" panose="020B0306030504020204" pitchFamily="34" charset="0"/>
            </a:endParaRP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Gaussian (Normal)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Logistic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Binomial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Counts</a:t>
            </a:r>
          </a:p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Dependencies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Repeated-measures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Mixed-models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A61407-BE19-BE8C-D87C-60B1B1CA0B8D}"/>
              </a:ext>
            </a:extLst>
          </p:cNvPr>
          <p:cNvSpPr txBox="1"/>
          <p:nvPr/>
        </p:nvSpPr>
        <p:spPr>
          <a:xfrm>
            <a:off x="4208444" y="6374103"/>
            <a:ext cx="14652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Source: Ben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Bolker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C0D1B0E-8259-9BF7-A16D-60BC23B4BE5E}"/>
              </a:ext>
            </a:extLst>
          </p:cNvPr>
          <p:cNvSpPr/>
          <p:nvPr/>
        </p:nvSpPr>
        <p:spPr>
          <a:xfrm>
            <a:off x="3598843" y="1140687"/>
            <a:ext cx="2379643" cy="914400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BDD6DB8-B0AA-EA46-FD4A-18416B99D61C}"/>
              </a:ext>
            </a:extLst>
          </p:cNvPr>
          <p:cNvSpPr/>
          <p:nvPr/>
        </p:nvSpPr>
        <p:spPr>
          <a:xfrm>
            <a:off x="3942402" y="3873948"/>
            <a:ext cx="1713142" cy="887111"/>
          </a:xfrm>
          <a:prstGeom prst="ellipse">
            <a:avLst/>
          </a:prstGeom>
          <a:noFill/>
          <a:ln w="38100" cap="flat" cmpd="sng" algn="ctr">
            <a:solidFill>
              <a:srgbClr val="0070C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9C30924-13A0-D934-5FF9-2781CB9AB72E}"/>
              </a:ext>
            </a:extLst>
          </p:cNvPr>
          <p:cNvSpPr/>
          <p:nvPr/>
        </p:nvSpPr>
        <p:spPr>
          <a:xfrm>
            <a:off x="9915181" y="5838941"/>
            <a:ext cx="1839817" cy="872230"/>
          </a:xfrm>
          <a:prstGeom prst="ellipse">
            <a:avLst/>
          </a:pr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655F1B7-4C1F-6AC0-22F4-D3BBD48D9E2C}"/>
              </a:ext>
            </a:extLst>
          </p:cNvPr>
          <p:cNvSpPr/>
          <p:nvPr/>
        </p:nvSpPr>
        <p:spPr>
          <a:xfrm>
            <a:off x="8846545" y="1195335"/>
            <a:ext cx="3152638" cy="1662166"/>
          </a:xfrm>
          <a:prstGeom prst="ellipse">
            <a:avLst/>
          </a:pr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3240585-6537-90C5-30B4-7C8F6BF48F4A}"/>
              </a:ext>
            </a:extLst>
          </p:cNvPr>
          <p:cNvSpPr/>
          <p:nvPr/>
        </p:nvSpPr>
        <p:spPr>
          <a:xfrm>
            <a:off x="6852492" y="5341320"/>
            <a:ext cx="1608462" cy="627962"/>
          </a:xfrm>
          <a:prstGeom prst="ellipse">
            <a:avLst/>
          </a:prstGeom>
          <a:noFill/>
          <a:ln w="38100" cap="flat" cmpd="sng" algn="ctr">
            <a:solidFill>
              <a:srgbClr val="0070C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DC727A2-086E-8A45-CC75-5EDE1327BE02}"/>
              </a:ext>
            </a:extLst>
          </p:cNvPr>
          <p:cNvSpPr/>
          <p:nvPr/>
        </p:nvSpPr>
        <p:spPr>
          <a:xfrm>
            <a:off x="1377109" y="2119375"/>
            <a:ext cx="2251062" cy="365760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BA984DB-3230-F466-963F-5DE2A604A08D}"/>
              </a:ext>
            </a:extLst>
          </p:cNvPr>
          <p:cNvSpPr/>
          <p:nvPr/>
        </p:nvSpPr>
        <p:spPr>
          <a:xfrm>
            <a:off x="1375879" y="2572065"/>
            <a:ext cx="1005840" cy="365760"/>
          </a:xfrm>
          <a:prstGeom prst="rect">
            <a:avLst/>
          </a:prstGeom>
          <a:solidFill>
            <a:srgbClr val="0070C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2519E9-E5A8-F6E6-ED98-18816A8BC6D0}"/>
              </a:ext>
            </a:extLst>
          </p:cNvPr>
          <p:cNvSpPr/>
          <p:nvPr/>
        </p:nvSpPr>
        <p:spPr>
          <a:xfrm>
            <a:off x="1354558" y="5398267"/>
            <a:ext cx="1774232" cy="365760"/>
          </a:xfrm>
          <a:prstGeom prst="rect">
            <a:avLst/>
          </a:prstGeom>
          <a:solidFill>
            <a:srgbClr val="FFC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0960B9D-FB55-8F89-6210-EA4A96857DD3}"/>
              </a:ext>
            </a:extLst>
          </p:cNvPr>
          <p:cNvSpPr/>
          <p:nvPr/>
        </p:nvSpPr>
        <p:spPr>
          <a:xfrm>
            <a:off x="1354816" y="4455164"/>
            <a:ext cx="1267198" cy="878502"/>
          </a:xfrm>
          <a:prstGeom prst="rect">
            <a:avLst/>
          </a:prstGeom>
          <a:solidFill>
            <a:srgbClr val="FFC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BD559CC-B9AD-84CC-3174-D33111DF5147}"/>
              </a:ext>
            </a:extLst>
          </p:cNvPr>
          <p:cNvSpPr/>
          <p:nvPr/>
        </p:nvSpPr>
        <p:spPr>
          <a:xfrm>
            <a:off x="1375879" y="3024755"/>
            <a:ext cx="1097280" cy="365760"/>
          </a:xfrm>
          <a:prstGeom prst="rect">
            <a:avLst/>
          </a:prstGeom>
          <a:solidFill>
            <a:srgbClr val="0070C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E4F780E-FECA-B4E4-CABB-2CBD34D8309D}"/>
              </a:ext>
            </a:extLst>
          </p:cNvPr>
          <p:cNvSpPr/>
          <p:nvPr/>
        </p:nvSpPr>
        <p:spPr>
          <a:xfrm>
            <a:off x="1375879" y="3477446"/>
            <a:ext cx="914400" cy="365760"/>
          </a:xfrm>
          <a:prstGeom prst="rect">
            <a:avLst/>
          </a:prstGeom>
          <a:solidFill>
            <a:srgbClr val="0070C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4C0B8FF-91E9-B313-D935-2F55CE994C25}"/>
              </a:ext>
            </a:extLst>
          </p:cNvPr>
          <p:cNvSpPr/>
          <p:nvPr/>
        </p:nvSpPr>
        <p:spPr>
          <a:xfrm>
            <a:off x="10515600" y="6497817"/>
            <a:ext cx="242047" cy="10913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088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81AD2C13-C370-7711-9F14-3A3A9B4D1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086" y="-13496"/>
            <a:ext cx="12228173" cy="6884993"/>
          </a:xfrm>
          <a:prstGeom prst="rect">
            <a:avLst/>
          </a:prstGeom>
        </p:spPr>
      </p:pic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F6A27370-2DA7-C44A-8B7F-FCD74183CCE5}"/>
              </a:ext>
            </a:extLst>
          </p:cNvPr>
          <p:cNvSpPr txBox="1">
            <a:spLocks/>
          </p:cNvSpPr>
          <p:nvPr/>
        </p:nvSpPr>
        <p:spPr>
          <a:xfrm>
            <a:off x="118904" y="2002401"/>
            <a:ext cx="11954192" cy="13217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600" b="1">
                <a:solidFill>
                  <a:schemeClr val="bg1"/>
                </a:solidFill>
                <a:latin typeface="+mj-lt"/>
              </a:rPr>
              <a:t>Thank You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BB2208-1D3E-AE46-8761-DBCD7C9C9DFF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060C2A5-69DB-3345-18C3-9A0F61EA2B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3940963" y="3397239"/>
            <a:ext cx="4310075" cy="63522"/>
          </a:xfrm>
          <a:prstGeom prst="rect">
            <a:avLst/>
          </a:prstGeom>
        </p:spPr>
      </p:pic>
      <p:pic>
        <p:nvPicPr>
          <p:cNvPr id="19" name="Picture 18" descr="A picture containing text&#10;&#10;Description automatically generated">
            <a:extLst>
              <a:ext uri="{FF2B5EF4-FFF2-40B4-BE49-F238E27FC236}">
                <a16:creationId xmlns:a16="http://schemas.microsoft.com/office/drawing/2014/main" id="{39D17301-E275-1A58-C826-335477D6CE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8708" y="4651853"/>
            <a:ext cx="3294585" cy="1077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4686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E4522B-1E99-DB9A-86C3-F9AA484B7E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7469"/>
          <a:stretch/>
        </p:blipFill>
        <p:spPr>
          <a:xfrm>
            <a:off x="0" y="0"/>
            <a:ext cx="12192000" cy="7546693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8C30EDAE-DBD9-FCAB-A417-D5E60C711E68}"/>
              </a:ext>
            </a:extLst>
          </p:cNvPr>
          <p:cNvSpPr txBox="1">
            <a:spLocks/>
          </p:cNvSpPr>
          <p:nvPr/>
        </p:nvSpPr>
        <p:spPr>
          <a:xfrm>
            <a:off x="838200" y="567790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4198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0BB73047-E12C-FA49-A99F-7A4893D2FDB2}"/>
              </a:ext>
            </a:extLst>
          </p:cNvPr>
          <p:cNvSpPr txBox="1">
            <a:spLocks/>
          </p:cNvSpPr>
          <p:nvPr/>
        </p:nvSpPr>
        <p:spPr>
          <a:xfrm>
            <a:off x="4562" y="121052"/>
            <a:ext cx="5180757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686F33B-C173-5D45-A60C-118AD3BBAB8F}"/>
              </a:ext>
            </a:extLst>
          </p:cNvPr>
          <p:cNvCxnSpPr>
            <a:cxnSpLocks/>
          </p:cNvCxnSpPr>
          <p:nvPr/>
        </p:nvCxnSpPr>
        <p:spPr>
          <a:xfrm>
            <a:off x="905288" y="1128581"/>
            <a:ext cx="3379304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2</a:t>
            </a:fld>
            <a:endParaRPr lang="en-US"/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57003F7C-9DD8-0D68-7D33-6689E2B37865}"/>
              </a:ext>
            </a:extLst>
          </p:cNvPr>
          <p:cNvSpPr txBox="1">
            <a:spLocks/>
          </p:cNvSpPr>
          <p:nvPr/>
        </p:nvSpPr>
        <p:spPr>
          <a:xfrm>
            <a:off x="164994" y="1140736"/>
            <a:ext cx="12284066" cy="5303520"/>
          </a:xfrm>
          <a:prstGeom prst="rect">
            <a:avLst/>
          </a:prstGeom>
        </p:spPr>
        <p:txBody>
          <a:bodyPr vert="horz" lIns="91440" tIns="45720" rIns="91440" bIns="45720" numCol="2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17220" indent="-274320">
              <a:lnSpc>
                <a:spcPct val="150000"/>
              </a:lnSpc>
              <a:buSzPct val="75000"/>
              <a:buFont typeface="+mj-lt"/>
              <a:buAutoNum type="arabicPeriod"/>
            </a:pPr>
            <a:r>
              <a:rPr lang="en-US" sz="2400" i="0" u="none" strike="noStrike" dirty="0">
                <a:solidFill>
                  <a:schemeClr val="tx1"/>
                </a:solidFill>
                <a:effectLst/>
                <a:latin typeface="Open Sans" panose="020B0306030504020204" pitchFamily="34" charset="0"/>
              </a:rPr>
              <a:t>Getting Familiar with RStudio</a:t>
            </a:r>
          </a:p>
          <a:p>
            <a:pPr marL="107442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R Markdown file</a:t>
            </a:r>
          </a:p>
          <a:p>
            <a:pPr marL="107442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Pane layout and tabs</a:t>
            </a:r>
          </a:p>
          <a:p>
            <a:pPr marL="617220" indent="-274320">
              <a:lnSpc>
                <a:spcPct val="150000"/>
              </a:lnSpc>
              <a:buSzPct val="75000"/>
              <a:buFont typeface="+mj-lt"/>
              <a:buAutoNum type="arabicPeriod"/>
            </a:pPr>
            <a:r>
              <a:rPr lang="en-US" sz="2400" i="0" u="none" strike="noStrike" dirty="0">
                <a:solidFill>
                  <a:schemeClr val="tx1"/>
                </a:solidFill>
                <a:effectLst/>
                <a:latin typeface="Open Sans" panose="020B0306030504020204" pitchFamily="34" charset="0"/>
              </a:rPr>
              <a:t>Access to Seminar Resources – </a:t>
            </a:r>
            <a:r>
              <a:rPr lang="en-US" sz="2400" i="0" u="none" strike="noStrike" dirty="0" err="1">
                <a:solidFill>
                  <a:schemeClr val="tx1"/>
                </a:solidFill>
                <a:effectLst/>
                <a:latin typeface="Open Sans" panose="020B0306030504020204" pitchFamily="34" charset="0"/>
              </a:rPr>
              <a:t>Github</a:t>
            </a:r>
            <a:endParaRPr lang="en-US" sz="2400" i="0" u="none" strike="noStrike" dirty="0">
              <a:solidFill>
                <a:schemeClr val="tx1"/>
              </a:solidFill>
              <a:effectLst/>
              <a:latin typeface="Open Sans" panose="020B0306030504020204" pitchFamily="34" charset="0"/>
            </a:endParaRPr>
          </a:p>
          <a:p>
            <a:pPr marL="107442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Download folder locally or clone repository</a:t>
            </a:r>
          </a:p>
          <a:p>
            <a:pPr marL="617220" indent="-274320">
              <a:lnSpc>
                <a:spcPct val="150000"/>
              </a:lnSpc>
              <a:buSzPct val="75000"/>
              <a:buFont typeface="+mj-lt"/>
              <a:buAutoNum type="arabicPeriod"/>
            </a:pPr>
            <a:r>
              <a:rPr lang="en-US" sz="2400" i="0" u="none" strike="noStrike" dirty="0">
                <a:solidFill>
                  <a:schemeClr val="tx1"/>
                </a:solidFill>
                <a:effectLst/>
                <a:latin typeface="Open Sans" panose="020B0306030504020204" pitchFamily="34" charset="0"/>
              </a:rPr>
              <a:t>Data Management and Visualization</a:t>
            </a:r>
          </a:p>
          <a:p>
            <a:pPr marL="107442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i="0" u="none" strike="noStrike" dirty="0">
                <a:effectLst/>
                <a:latin typeface="Open Sans" panose="020B0306030504020204" pitchFamily="34" charset="0"/>
              </a:rPr>
              <a:t>Loading data with relative path names</a:t>
            </a:r>
          </a:p>
          <a:p>
            <a:pPr marL="107442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Basics of </a:t>
            </a:r>
            <a:r>
              <a:rPr lang="en-US" sz="2000" dirty="0" err="1">
                <a:latin typeface="Open Sans" panose="020B0306030504020204" pitchFamily="34" charset="0"/>
              </a:rPr>
              <a:t>ggplot</a:t>
            </a:r>
            <a:endParaRPr lang="en-US" sz="2000" dirty="0">
              <a:latin typeface="Open Sans" panose="020B0306030504020204" pitchFamily="34" charset="0"/>
            </a:endParaRPr>
          </a:p>
          <a:p>
            <a:pPr marL="800100" lvl="1">
              <a:lnSpc>
                <a:spcPct val="150000"/>
              </a:lnSpc>
              <a:buSzPct val="75000"/>
            </a:pPr>
            <a:endParaRPr lang="en-US" sz="2000" dirty="0">
              <a:latin typeface="Open Sans" panose="020B0306030504020204" pitchFamily="34" charset="0"/>
            </a:endParaRPr>
          </a:p>
          <a:p>
            <a:pPr marL="800100" lvl="1">
              <a:lnSpc>
                <a:spcPct val="150000"/>
              </a:lnSpc>
              <a:buSzPct val="75000"/>
            </a:pPr>
            <a:endParaRPr lang="en-US" sz="2000" dirty="0">
              <a:latin typeface="Open Sans" panose="020B0306030504020204" pitchFamily="34" charset="0"/>
            </a:endParaRPr>
          </a:p>
          <a:p>
            <a:pPr marL="800100" indent="-274320">
              <a:lnSpc>
                <a:spcPct val="150000"/>
              </a:lnSpc>
              <a:buSzPct val="75000"/>
              <a:buFont typeface="+mj-lt"/>
              <a:buAutoNum type="arabicPeriod" startAt="4"/>
            </a:pPr>
            <a:r>
              <a:rPr lang="en-US" sz="2400" i="0" u="none" strike="noStrike" dirty="0">
                <a:solidFill>
                  <a:schemeClr val="tx1"/>
                </a:solidFill>
                <a:effectLst/>
                <a:latin typeface="Open Sans" panose="020B0306030504020204" pitchFamily="34" charset="0"/>
              </a:rPr>
              <a:t>Simple Linear Regression</a:t>
            </a:r>
          </a:p>
          <a:p>
            <a:pPr marL="12573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Categorical variables</a:t>
            </a:r>
          </a:p>
          <a:p>
            <a:pPr marL="12573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Continuous variables</a:t>
            </a:r>
          </a:p>
          <a:p>
            <a:pPr marL="12573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Interaction terms</a:t>
            </a:r>
          </a:p>
          <a:p>
            <a:pPr marL="800100" indent="-274320">
              <a:lnSpc>
                <a:spcPct val="150000"/>
              </a:lnSpc>
              <a:buSzPct val="75000"/>
              <a:buFont typeface="+mj-lt"/>
              <a:buAutoNum type="arabicPeriod" startAt="4"/>
            </a:pPr>
            <a:r>
              <a:rPr lang="en-US" sz="2400" i="0" u="none" strike="noStrike" dirty="0">
                <a:solidFill>
                  <a:schemeClr val="tx1"/>
                </a:solidFill>
                <a:effectLst/>
                <a:latin typeface="Open Sans" panose="020B0306030504020204" pitchFamily="34" charset="0"/>
              </a:rPr>
              <a:t>Generalized Linear Models</a:t>
            </a:r>
          </a:p>
          <a:p>
            <a:pPr marL="12573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Count models</a:t>
            </a:r>
          </a:p>
          <a:p>
            <a:pPr marL="12573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Logistic regression</a:t>
            </a:r>
          </a:p>
          <a:p>
            <a:pPr marL="800100" indent="-274320">
              <a:lnSpc>
                <a:spcPct val="150000"/>
              </a:lnSpc>
              <a:buSzPct val="75000"/>
              <a:buFont typeface="+mj-lt"/>
              <a:buAutoNum type="arabicPeriod" startAt="4"/>
            </a:pPr>
            <a:r>
              <a:rPr lang="en-US" sz="2400" i="0" u="none" strike="noStrike" dirty="0">
                <a:solidFill>
                  <a:schemeClr val="tx1"/>
                </a:solidFill>
                <a:effectLst/>
                <a:latin typeface="Open Sans" panose="020B0306030504020204" pitchFamily="34" charset="0"/>
              </a:rPr>
              <a:t>Advanced Modeling Examples</a:t>
            </a:r>
          </a:p>
          <a:p>
            <a:pPr marL="12573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Zero-inflation models</a:t>
            </a:r>
            <a:endParaRPr lang="en-US" sz="1400" dirty="0">
              <a:latin typeface="Open Sans" panose="020B0306030504020204" pitchFamily="34" charset="0"/>
            </a:endParaRPr>
          </a:p>
          <a:p>
            <a:pPr marL="12573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Time-to-event (hazard) models</a:t>
            </a:r>
          </a:p>
          <a:p>
            <a:pPr marL="12573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i="0" u="none" strike="noStrike" dirty="0">
                <a:effectLst/>
                <a:latin typeface="Open Sans" panose="020B0306030504020204" pitchFamily="34" charset="0"/>
              </a:rPr>
              <a:t>Mixed-effects models</a:t>
            </a:r>
          </a:p>
        </p:txBody>
      </p:sp>
    </p:spTree>
    <p:extLst>
      <p:ext uri="{BB962C8B-B14F-4D97-AF65-F5344CB8AC3E}">
        <p14:creationId xmlns:p14="http://schemas.microsoft.com/office/powerpoint/2010/main" val="1167035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839137C7-3FC5-D922-64D2-DC38DB1C73B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360183"/>
            <a:ext cx="12192000" cy="68646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0BB73047-E12C-FA49-A99F-7A4893D2FDB2}"/>
              </a:ext>
            </a:extLst>
          </p:cNvPr>
          <p:cNvSpPr txBox="1">
            <a:spLocks/>
          </p:cNvSpPr>
          <p:nvPr/>
        </p:nvSpPr>
        <p:spPr>
          <a:xfrm>
            <a:off x="127223" y="121052"/>
            <a:ext cx="11954192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Getting Familiar with RStudio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686F33B-C173-5D45-A60C-118AD3BBAB8F}"/>
              </a:ext>
            </a:extLst>
          </p:cNvPr>
          <p:cNvCxnSpPr>
            <a:cxnSpLocks/>
          </p:cNvCxnSpPr>
          <p:nvPr/>
        </p:nvCxnSpPr>
        <p:spPr>
          <a:xfrm>
            <a:off x="3269679" y="1128581"/>
            <a:ext cx="5669280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3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F2C6758-5372-0F82-B5D9-17D4128222D9}"/>
              </a:ext>
            </a:extLst>
          </p:cNvPr>
          <p:cNvSpPr txBox="1">
            <a:spLocks/>
          </p:cNvSpPr>
          <p:nvPr/>
        </p:nvSpPr>
        <p:spPr>
          <a:xfrm>
            <a:off x="164994" y="1140735"/>
            <a:ext cx="11512886" cy="39159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i="0" u="none" strike="noStrike" dirty="0">
                <a:solidFill>
                  <a:schemeClr val="tx1"/>
                </a:solidFill>
                <a:effectLst/>
                <a:latin typeface="Open Sans" panose="020B0306030504020204" pitchFamily="34" charset="0"/>
              </a:rPr>
              <a:t>Ideally, you’ve brought your own laptop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Download R software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Download RStudio software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Review user interface for RStudio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R Markdown files – more useful than script files</a:t>
            </a:r>
          </a:p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Accessing Materials from </a:t>
            </a:r>
            <a:r>
              <a:rPr lang="en-US" sz="2400" dirty="0" err="1">
                <a:solidFill>
                  <a:schemeClr val="tx1"/>
                </a:solidFill>
                <a:latin typeface="Open Sans" panose="020B0306030504020204" pitchFamily="34" charset="0"/>
              </a:rPr>
              <a:t>Github</a:t>
            </a:r>
            <a:endParaRPr lang="en-US" sz="2400" dirty="0">
              <a:solidFill>
                <a:schemeClr val="tx1"/>
              </a:solidFill>
              <a:latin typeface="Open Sans" panose="020B0306030504020204" pitchFamily="34" charset="0"/>
            </a:endParaRP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Download zip file locally to your computer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Clone repository – requires </a:t>
            </a:r>
            <a:r>
              <a:rPr lang="en-US" sz="2000" dirty="0" err="1">
                <a:latin typeface="Open Sans" panose="020B0306030504020204" pitchFamily="34" charset="0"/>
              </a:rPr>
              <a:t>Github</a:t>
            </a:r>
            <a:r>
              <a:rPr lang="en-US" sz="2000" dirty="0">
                <a:latin typeface="Open Sans" panose="020B0306030504020204" pitchFamily="34" charset="0"/>
              </a:rPr>
              <a:t> account</a:t>
            </a:r>
          </a:p>
        </p:txBody>
      </p:sp>
    </p:spTree>
    <p:extLst>
      <p:ext uri="{BB962C8B-B14F-4D97-AF65-F5344CB8AC3E}">
        <p14:creationId xmlns:p14="http://schemas.microsoft.com/office/powerpoint/2010/main" val="819940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839137C7-3FC5-D922-64D2-DC38DB1C73B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360183"/>
            <a:ext cx="12192000" cy="68646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0BB73047-E12C-FA49-A99F-7A4893D2FDB2}"/>
              </a:ext>
            </a:extLst>
          </p:cNvPr>
          <p:cNvSpPr txBox="1">
            <a:spLocks/>
          </p:cNvSpPr>
          <p:nvPr/>
        </p:nvSpPr>
        <p:spPr>
          <a:xfrm>
            <a:off x="127223" y="121052"/>
            <a:ext cx="11954192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Management and Visualization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686F33B-C173-5D45-A60C-118AD3BBAB8F}"/>
              </a:ext>
            </a:extLst>
          </p:cNvPr>
          <p:cNvCxnSpPr>
            <a:cxnSpLocks/>
          </p:cNvCxnSpPr>
          <p:nvPr/>
        </p:nvCxnSpPr>
        <p:spPr>
          <a:xfrm>
            <a:off x="2619684" y="1128581"/>
            <a:ext cx="7040880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4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F2C6758-5372-0F82-B5D9-17D4128222D9}"/>
              </a:ext>
            </a:extLst>
          </p:cNvPr>
          <p:cNvSpPr txBox="1">
            <a:spLocks/>
          </p:cNvSpPr>
          <p:nvPr/>
        </p:nvSpPr>
        <p:spPr>
          <a:xfrm>
            <a:off x="164994" y="1140735"/>
            <a:ext cx="11512886" cy="39159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i="0" u="none" strike="noStrike" dirty="0">
                <a:solidFill>
                  <a:schemeClr val="tx1"/>
                </a:solidFill>
                <a:effectLst/>
                <a:latin typeface="Open Sans" panose="020B0306030504020204" pitchFamily="34" charset="0"/>
              </a:rPr>
              <a:t>Loading data into R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Relative path names – here function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Coding of variables (chr vs. num)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Missing observations</a:t>
            </a:r>
          </a:p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Data Visualization with </a:t>
            </a:r>
            <a:r>
              <a:rPr lang="en-US" sz="2400" dirty="0" err="1">
                <a:solidFill>
                  <a:schemeClr val="tx1"/>
                </a:solidFill>
                <a:latin typeface="Open Sans" panose="020B0306030504020204" pitchFamily="34" charset="0"/>
              </a:rPr>
              <a:t>desplot</a:t>
            </a: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 and </a:t>
            </a:r>
            <a:r>
              <a:rPr lang="en-US" sz="2400" dirty="0" err="1">
                <a:solidFill>
                  <a:schemeClr val="tx1"/>
                </a:solidFill>
                <a:latin typeface="Open Sans" panose="020B0306030504020204" pitchFamily="34" charset="0"/>
              </a:rPr>
              <a:t>ggplot</a:t>
            </a:r>
            <a:endParaRPr lang="en-US" sz="2400" dirty="0">
              <a:solidFill>
                <a:schemeClr val="tx1"/>
              </a:solidFill>
              <a:latin typeface="Open Sans" panose="020B0306030504020204" pitchFamily="34" charset="0"/>
            </a:endParaRP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Figure to demonstrate experimental design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Initial figure to visualize data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Review data to better understand data to develop questions/hypotheses</a:t>
            </a:r>
          </a:p>
        </p:txBody>
      </p:sp>
    </p:spTree>
    <p:extLst>
      <p:ext uri="{BB962C8B-B14F-4D97-AF65-F5344CB8AC3E}">
        <p14:creationId xmlns:p14="http://schemas.microsoft.com/office/powerpoint/2010/main" val="1608732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839137C7-3FC5-D922-64D2-DC38DB1C73B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360183"/>
            <a:ext cx="12192000" cy="68646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0BB73047-E12C-FA49-A99F-7A4893D2FDB2}"/>
              </a:ext>
            </a:extLst>
          </p:cNvPr>
          <p:cNvSpPr txBox="1">
            <a:spLocks/>
          </p:cNvSpPr>
          <p:nvPr/>
        </p:nvSpPr>
        <p:spPr>
          <a:xfrm>
            <a:off x="127223" y="121052"/>
            <a:ext cx="11954192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 Minute Break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686F33B-C173-5D45-A60C-118AD3BBAB8F}"/>
              </a:ext>
            </a:extLst>
          </p:cNvPr>
          <p:cNvCxnSpPr>
            <a:cxnSpLocks/>
          </p:cNvCxnSpPr>
          <p:nvPr/>
        </p:nvCxnSpPr>
        <p:spPr>
          <a:xfrm>
            <a:off x="4767974" y="1128581"/>
            <a:ext cx="2651760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 descr="A person sitting at a desk with his hands up&#10;&#10;Description automatically generated">
            <a:extLst>
              <a:ext uri="{FF2B5EF4-FFF2-40B4-BE49-F238E27FC236}">
                <a16:creationId xmlns:a16="http://schemas.microsoft.com/office/drawing/2014/main" id="{CE69BEB0-CB4B-1220-CE48-6B5A2B99A2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4319" y="1338381"/>
            <a:ext cx="5125830" cy="5125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280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839137C7-3FC5-D922-64D2-DC38DB1C73B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360183"/>
            <a:ext cx="12192000" cy="68646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0BB73047-E12C-FA49-A99F-7A4893D2FDB2}"/>
              </a:ext>
            </a:extLst>
          </p:cNvPr>
          <p:cNvSpPr txBox="1">
            <a:spLocks/>
          </p:cNvSpPr>
          <p:nvPr/>
        </p:nvSpPr>
        <p:spPr>
          <a:xfrm>
            <a:off x="127223" y="121052"/>
            <a:ext cx="11954192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to Decide Which Model to Use?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686F33B-C173-5D45-A60C-118AD3BBAB8F}"/>
              </a:ext>
            </a:extLst>
          </p:cNvPr>
          <p:cNvCxnSpPr>
            <a:cxnSpLocks/>
          </p:cNvCxnSpPr>
          <p:nvPr/>
        </p:nvCxnSpPr>
        <p:spPr>
          <a:xfrm>
            <a:off x="2446719" y="1128581"/>
            <a:ext cx="7315200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6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F2C6758-5372-0F82-B5D9-17D4128222D9}"/>
              </a:ext>
            </a:extLst>
          </p:cNvPr>
          <p:cNvSpPr txBox="1">
            <a:spLocks/>
          </p:cNvSpPr>
          <p:nvPr/>
        </p:nvSpPr>
        <p:spPr>
          <a:xfrm>
            <a:off x="164994" y="1140733"/>
            <a:ext cx="11512886" cy="4375645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Determine Dependent (Y) and Independent (X) Variables</a:t>
            </a:r>
          </a:p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i="0" u="none" strike="noStrike" dirty="0">
                <a:solidFill>
                  <a:schemeClr val="tx1"/>
                </a:solidFill>
                <a:effectLst/>
                <a:latin typeface="Open Sans" panose="020B0306030504020204" pitchFamily="34" charset="0"/>
              </a:rPr>
              <a:t>Consider the Types of Data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Nominal: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Ordinal: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Integer: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Continuous:</a:t>
            </a:r>
          </a:p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Review the Experimental Design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How were the data collected?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Potential complications to analysis – e.g., split-plot designs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092989-56DC-D64F-C586-F6DA1C72FF85}"/>
              </a:ext>
            </a:extLst>
          </p:cNvPr>
          <p:cNvSpPr txBox="1"/>
          <p:nvPr/>
        </p:nvSpPr>
        <p:spPr>
          <a:xfrm>
            <a:off x="2445742" y="2318551"/>
            <a:ext cx="23355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treatment groups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CAD520-EB62-C312-91C1-D607CD1A5AAB}"/>
              </a:ext>
            </a:extLst>
          </p:cNvPr>
          <p:cNvSpPr txBox="1"/>
          <p:nvPr/>
        </p:nvSpPr>
        <p:spPr>
          <a:xfrm>
            <a:off x="2344751" y="2779427"/>
            <a:ext cx="23355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high medium low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EA5A14F-4071-CED5-0F46-794E273F1676}"/>
              </a:ext>
            </a:extLst>
          </p:cNvPr>
          <p:cNvSpPr txBox="1"/>
          <p:nvPr/>
        </p:nvSpPr>
        <p:spPr>
          <a:xfrm>
            <a:off x="2309863" y="3240302"/>
            <a:ext cx="10172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counts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5090D1-CADF-3563-2C9F-14649FB6E540}"/>
              </a:ext>
            </a:extLst>
          </p:cNvPr>
          <p:cNvSpPr txBox="1"/>
          <p:nvPr/>
        </p:nvSpPr>
        <p:spPr>
          <a:xfrm>
            <a:off x="2836841" y="3690161"/>
            <a:ext cx="23355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decimal numbers</a:t>
            </a:r>
          </a:p>
        </p:txBody>
      </p:sp>
    </p:spTree>
    <p:extLst>
      <p:ext uri="{BB962C8B-B14F-4D97-AF65-F5344CB8AC3E}">
        <p14:creationId xmlns:p14="http://schemas.microsoft.com/office/powerpoint/2010/main" val="1072943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12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839137C7-3FC5-D922-64D2-DC38DB1C73B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25400" y="363358"/>
            <a:ext cx="12192000" cy="68646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7</a:t>
            </a:fld>
            <a:endParaRPr lang="en-US"/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E75E455E-E559-3FE5-809B-590EE3E73D62}"/>
              </a:ext>
            </a:extLst>
          </p:cNvPr>
          <p:cNvSpPr txBox="1">
            <a:spLocks/>
          </p:cNvSpPr>
          <p:nvPr/>
        </p:nvSpPr>
        <p:spPr>
          <a:xfrm>
            <a:off x="164994" y="1140736"/>
            <a:ext cx="4401795" cy="384048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Types of Hypotheses</a:t>
            </a:r>
            <a:endParaRPr lang="en-US" sz="2400" i="0" u="none" strike="noStrike" dirty="0">
              <a:solidFill>
                <a:schemeClr val="tx1"/>
              </a:solidFill>
              <a:effectLst/>
              <a:latin typeface="Open Sans" panose="020B0306030504020204" pitchFamily="34" charset="0"/>
            </a:endParaRP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b="1" dirty="0">
                <a:latin typeface="Open Sans" panose="020B0306030504020204" pitchFamily="34" charset="0"/>
              </a:rPr>
              <a:t>Intercept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Slope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Intercept and Slope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Interaction</a:t>
            </a:r>
          </a:p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Types of Interactions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Strength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Direction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3BAF7C-7762-7D88-5C56-F4734B5D76AD}"/>
              </a:ext>
            </a:extLst>
          </p:cNvPr>
          <p:cNvSpPr txBox="1">
            <a:spLocks/>
          </p:cNvSpPr>
          <p:nvPr/>
        </p:nvSpPr>
        <p:spPr>
          <a:xfrm>
            <a:off x="127223" y="121052"/>
            <a:ext cx="11954192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Considerations for Independent Variables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AACC932-25A0-48F7-5ED4-81E79302E8C0}"/>
              </a:ext>
            </a:extLst>
          </p:cNvPr>
          <p:cNvCxnSpPr>
            <a:cxnSpLocks/>
          </p:cNvCxnSpPr>
          <p:nvPr/>
        </p:nvCxnSpPr>
        <p:spPr>
          <a:xfrm>
            <a:off x="1898079" y="1128581"/>
            <a:ext cx="8412480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7FD183F-972E-89A2-39E4-4FE902D53996}"/>
              </a:ext>
            </a:extLst>
          </p:cNvPr>
          <p:cNvCxnSpPr>
            <a:cxnSpLocks/>
          </p:cNvCxnSpPr>
          <p:nvPr/>
        </p:nvCxnSpPr>
        <p:spPr>
          <a:xfrm flipV="1">
            <a:off x="4715219" y="1233888"/>
            <a:ext cx="0" cy="241269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FFB8697-A292-E03F-2CD3-24D4EC7BAAD5}"/>
              </a:ext>
            </a:extLst>
          </p:cNvPr>
          <p:cNvCxnSpPr>
            <a:cxnSpLocks/>
          </p:cNvCxnSpPr>
          <p:nvPr/>
        </p:nvCxnSpPr>
        <p:spPr>
          <a:xfrm>
            <a:off x="4699344" y="3627532"/>
            <a:ext cx="418824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03B5079-55C1-D986-D9E4-DADB769AF928}"/>
              </a:ext>
            </a:extLst>
          </p:cNvPr>
          <p:cNvSpPr txBox="1"/>
          <p:nvPr/>
        </p:nvSpPr>
        <p:spPr>
          <a:xfrm rot="16200000">
            <a:off x="4172134" y="2255569"/>
            <a:ext cx="684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Eggs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A506DD-9F6F-1B44-A572-DF36A02B8596}"/>
              </a:ext>
            </a:extLst>
          </p:cNvPr>
          <p:cNvSpPr txBox="1"/>
          <p:nvPr/>
        </p:nvSpPr>
        <p:spPr>
          <a:xfrm>
            <a:off x="6314234" y="3661963"/>
            <a:ext cx="95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Density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9ACBA96-CE3F-90F6-A41B-E06839D67880}"/>
              </a:ext>
            </a:extLst>
          </p:cNvPr>
          <p:cNvCxnSpPr>
            <a:cxnSpLocks/>
          </p:cNvCxnSpPr>
          <p:nvPr/>
        </p:nvCxnSpPr>
        <p:spPr>
          <a:xfrm flipV="1">
            <a:off x="4713381" y="3854071"/>
            <a:ext cx="0" cy="241269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5E197EA-CA65-C9A7-E670-AB1819A397AD}"/>
              </a:ext>
            </a:extLst>
          </p:cNvPr>
          <p:cNvCxnSpPr>
            <a:cxnSpLocks/>
          </p:cNvCxnSpPr>
          <p:nvPr/>
        </p:nvCxnSpPr>
        <p:spPr>
          <a:xfrm>
            <a:off x="4697506" y="6247715"/>
            <a:ext cx="418824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7571E16-3207-C1D3-F843-5B4C0BDCA18F}"/>
              </a:ext>
            </a:extLst>
          </p:cNvPr>
          <p:cNvSpPr txBox="1"/>
          <p:nvPr/>
        </p:nvSpPr>
        <p:spPr>
          <a:xfrm rot="16200000">
            <a:off x="4170296" y="4875752"/>
            <a:ext cx="684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Eggs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58A90AB-06ED-374C-0CD8-DDF11392A800}"/>
              </a:ext>
            </a:extLst>
          </p:cNvPr>
          <p:cNvSpPr txBox="1"/>
          <p:nvPr/>
        </p:nvSpPr>
        <p:spPr>
          <a:xfrm>
            <a:off x="6312396" y="6282146"/>
            <a:ext cx="95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Density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CB6060A-3141-39BB-DC3D-43BFE033A61A}"/>
              </a:ext>
            </a:extLst>
          </p:cNvPr>
          <p:cNvCxnSpPr>
            <a:cxnSpLocks/>
          </p:cNvCxnSpPr>
          <p:nvPr/>
        </p:nvCxnSpPr>
        <p:spPr>
          <a:xfrm>
            <a:off x="5089792" y="2098086"/>
            <a:ext cx="338328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E3197BF-761E-B1D6-952A-A5C82ED3DCA3}"/>
              </a:ext>
            </a:extLst>
          </p:cNvPr>
          <p:cNvCxnSpPr>
            <a:cxnSpLocks/>
          </p:cNvCxnSpPr>
          <p:nvPr/>
        </p:nvCxnSpPr>
        <p:spPr>
          <a:xfrm>
            <a:off x="5089792" y="2035004"/>
            <a:ext cx="3383280" cy="0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C728F9B-6881-BFDB-3D5B-A82694469855}"/>
              </a:ext>
            </a:extLst>
          </p:cNvPr>
          <p:cNvCxnSpPr>
            <a:cxnSpLocks/>
          </p:cNvCxnSpPr>
          <p:nvPr/>
        </p:nvCxnSpPr>
        <p:spPr>
          <a:xfrm flipV="1">
            <a:off x="9364338" y="2629459"/>
            <a:ext cx="457200" cy="0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8F23C0D-FF64-9AD2-6718-1E3795148A54}"/>
              </a:ext>
            </a:extLst>
          </p:cNvPr>
          <p:cNvCxnSpPr>
            <a:cxnSpLocks/>
          </p:cNvCxnSpPr>
          <p:nvPr/>
        </p:nvCxnSpPr>
        <p:spPr>
          <a:xfrm>
            <a:off x="9364338" y="2976043"/>
            <a:ext cx="4572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DB107FFA-1C3D-C99E-4ABD-4895A1E44432}"/>
              </a:ext>
            </a:extLst>
          </p:cNvPr>
          <p:cNvSpPr txBox="1"/>
          <p:nvPr/>
        </p:nvSpPr>
        <p:spPr>
          <a:xfrm>
            <a:off x="9276202" y="2098086"/>
            <a:ext cx="99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Season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7217262-D4B9-2CA1-B031-BBB3973DBEED}"/>
              </a:ext>
            </a:extLst>
          </p:cNvPr>
          <p:cNvSpPr txBox="1"/>
          <p:nvPr/>
        </p:nvSpPr>
        <p:spPr>
          <a:xfrm>
            <a:off x="9885791" y="2440235"/>
            <a:ext cx="99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Early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4F9C5AC-13ED-84C3-F9CF-009EBDFDAC6E}"/>
              </a:ext>
            </a:extLst>
          </p:cNvPr>
          <p:cNvSpPr txBox="1"/>
          <p:nvPr/>
        </p:nvSpPr>
        <p:spPr>
          <a:xfrm>
            <a:off x="9885791" y="2782384"/>
            <a:ext cx="99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Late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F32E8EEF-5F0B-BAE4-D428-2710580A61FC}"/>
              </a:ext>
            </a:extLst>
          </p:cNvPr>
          <p:cNvCxnSpPr>
            <a:cxnSpLocks/>
          </p:cNvCxnSpPr>
          <p:nvPr/>
        </p:nvCxnSpPr>
        <p:spPr>
          <a:xfrm>
            <a:off x="5089792" y="4903744"/>
            <a:ext cx="338328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BBEF8CA4-2BD0-116C-F79C-0092C449DA20}"/>
              </a:ext>
            </a:extLst>
          </p:cNvPr>
          <p:cNvCxnSpPr>
            <a:cxnSpLocks/>
          </p:cNvCxnSpPr>
          <p:nvPr/>
        </p:nvCxnSpPr>
        <p:spPr>
          <a:xfrm>
            <a:off x="5089792" y="5485234"/>
            <a:ext cx="3383280" cy="0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99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839137C7-3FC5-D922-64D2-DC38DB1C73B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25400" y="363358"/>
            <a:ext cx="12192000" cy="68646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8</a:t>
            </a:fld>
            <a:endParaRPr lang="en-US"/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E75E455E-E559-3FE5-809B-590EE3E73D62}"/>
              </a:ext>
            </a:extLst>
          </p:cNvPr>
          <p:cNvSpPr txBox="1">
            <a:spLocks/>
          </p:cNvSpPr>
          <p:nvPr/>
        </p:nvSpPr>
        <p:spPr>
          <a:xfrm>
            <a:off x="164994" y="1140736"/>
            <a:ext cx="4401795" cy="384048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Types of Hypotheses</a:t>
            </a:r>
            <a:endParaRPr lang="en-US" sz="2400" i="0" u="none" strike="noStrike" dirty="0">
              <a:solidFill>
                <a:schemeClr val="tx1"/>
              </a:solidFill>
              <a:effectLst/>
              <a:latin typeface="Open Sans" panose="020B0306030504020204" pitchFamily="34" charset="0"/>
            </a:endParaRP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Intercept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b="1" dirty="0">
                <a:latin typeface="Open Sans" panose="020B0306030504020204" pitchFamily="34" charset="0"/>
              </a:rPr>
              <a:t>Slope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b="1" dirty="0">
                <a:latin typeface="Open Sans" panose="020B0306030504020204" pitchFamily="34" charset="0"/>
              </a:rPr>
              <a:t>Intercept and Slope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Interaction</a:t>
            </a:r>
          </a:p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Types of Interactions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Strength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Direction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3BAF7C-7762-7D88-5C56-F4734B5D76AD}"/>
              </a:ext>
            </a:extLst>
          </p:cNvPr>
          <p:cNvSpPr txBox="1">
            <a:spLocks/>
          </p:cNvSpPr>
          <p:nvPr/>
        </p:nvSpPr>
        <p:spPr>
          <a:xfrm>
            <a:off x="127223" y="121052"/>
            <a:ext cx="11954192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Considerations for Independent Variables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AACC932-25A0-48F7-5ED4-81E79302E8C0}"/>
              </a:ext>
            </a:extLst>
          </p:cNvPr>
          <p:cNvCxnSpPr>
            <a:cxnSpLocks/>
          </p:cNvCxnSpPr>
          <p:nvPr/>
        </p:nvCxnSpPr>
        <p:spPr>
          <a:xfrm>
            <a:off x="1898079" y="1128581"/>
            <a:ext cx="8412480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7FD183F-972E-89A2-39E4-4FE902D53996}"/>
              </a:ext>
            </a:extLst>
          </p:cNvPr>
          <p:cNvCxnSpPr>
            <a:cxnSpLocks/>
          </p:cNvCxnSpPr>
          <p:nvPr/>
        </p:nvCxnSpPr>
        <p:spPr>
          <a:xfrm flipV="1">
            <a:off x="4715219" y="1233888"/>
            <a:ext cx="0" cy="241269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FFB8697-A292-E03F-2CD3-24D4EC7BAAD5}"/>
              </a:ext>
            </a:extLst>
          </p:cNvPr>
          <p:cNvCxnSpPr>
            <a:cxnSpLocks/>
          </p:cNvCxnSpPr>
          <p:nvPr/>
        </p:nvCxnSpPr>
        <p:spPr>
          <a:xfrm>
            <a:off x="4699344" y="3627532"/>
            <a:ext cx="418824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03B5079-55C1-D986-D9E4-DADB769AF928}"/>
              </a:ext>
            </a:extLst>
          </p:cNvPr>
          <p:cNvSpPr txBox="1"/>
          <p:nvPr/>
        </p:nvSpPr>
        <p:spPr>
          <a:xfrm rot="16200000">
            <a:off x="4172134" y="2255569"/>
            <a:ext cx="684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Eggs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A506DD-9F6F-1B44-A572-DF36A02B8596}"/>
              </a:ext>
            </a:extLst>
          </p:cNvPr>
          <p:cNvSpPr txBox="1"/>
          <p:nvPr/>
        </p:nvSpPr>
        <p:spPr>
          <a:xfrm>
            <a:off x="6314234" y="3661963"/>
            <a:ext cx="95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Density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9ACBA96-CE3F-90F6-A41B-E06839D67880}"/>
              </a:ext>
            </a:extLst>
          </p:cNvPr>
          <p:cNvCxnSpPr>
            <a:cxnSpLocks/>
          </p:cNvCxnSpPr>
          <p:nvPr/>
        </p:nvCxnSpPr>
        <p:spPr>
          <a:xfrm flipV="1">
            <a:off x="4713381" y="3854071"/>
            <a:ext cx="0" cy="241269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5E197EA-CA65-C9A7-E670-AB1819A397AD}"/>
              </a:ext>
            </a:extLst>
          </p:cNvPr>
          <p:cNvCxnSpPr>
            <a:cxnSpLocks/>
          </p:cNvCxnSpPr>
          <p:nvPr/>
        </p:nvCxnSpPr>
        <p:spPr>
          <a:xfrm>
            <a:off x="4697506" y="6247715"/>
            <a:ext cx="418824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7571E16-3207-C1D3-F843-5B4C0BDCA18F}"/>
              </a:ext>
            </a:extLst>
          </p:cNvPr>
          <p:cNvSpPr txBox="1"/>
          <p:nvPr/>
        </p:nvSpPr>
        <p:spPr>
          <a:xfrm rot="16200000">
            <a:off x="4170296" y="4875752"/>
            <a:ext cx="684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Eggs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58A90AB-06ED-374C-0CD8-DDF11392A800}"/>
              </a:ext>
            </a:extLst>
          </p:cNvPr>
          <p:cNvSpPr txBox="1"/>
          <p:nvPr/>
        </p:nvSpPr>
        <p:spPr>
          <a:xfrm>
            <a:off x="6312396" y="6282146"/>
            <a:ext cx="95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Density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CB6060A-3141-39BB-DC3D-43BFE033A61A}"/>
              </a:ext>
            </a:extLst>
          </p:cNvPr>
          <p:cNvCxnSpPr>
            <a:cxnSpLocks/>
          </p:cNvCxnSpPr>
          <p:nvPr/>
        </p:nvCxnSpPr>
        <p:spPr>
          <a:xfrm>
            <a:off x="5082298" y="1477075"/>
            <a:ext cx="3525397" cy="166354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E3197BF-761E-B1D6-952A-A5C82ED3DCA3}"/>
              </a:ext>
            </a:extLst>
          </p:cNvPr>
          <p:cNvCxnSpPr>
            <a:cxnSpLocks/>
          </p:cNvCxnSpPr>
          <p:nvPr/>
        </p:nvCxnSpPr>
        <p:spPr>
          <a:xfrm>
            <a:off x="5082298" y="1640255"/>
            <a:ext cx="3611997" cy="1698836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C728F9B-6881-BFDB-3D5B-A82694469855}"/>
              </a:ext>
            </a:extLst>
          </p:cNvPr>
          <p:cNvCxnSpPr>
            <a:cxnSpLocks/>
          </p:cNvCxnSpPr>
          <p:nvPr/>
        </p:nvCxnSpPr>
        <p:spPr>
          <a:xfrm flipV="1">
            <a:off x="9364338" y="2629459"/>
            <a:ext cx="457200" cy="0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8F23C0D-FF64-9AD2-6718-1E3795148A54}"/>
              </a:ext>
            </a:extLst>
          </p:cNvPr>
          <p:cNvCxnSpPr>
            <a:cxnSpLocks/>
          </p:cNvCxnSpPr>
          <p:nvPr/>
        </p:nvCxnSpPr>
        <p:spPr>
          <a:xfrm>
            <a:off x="9364338" y="2976043"/>
            <a:ext cx="4572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DB107FFA-1C3D-C99E-4ABD-4895A1E44432}"/>
              </a:ext>
            </a:extLst>
          </p:cNvPr>
          <p:cNvSpPr txBox="1"/>
          <p:nvPr/>
        </p:nvSpPr>
        <p:spPr>
          <a:xfrm>
            <a:off x="9276202" y="2098086"/>
            <a:ext cx="99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Season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7217262-D4B9-2CA1-B031-BBB3973DBEED}"/>
              </a:ext>
            </a:extLst>
          </p:cNvPr>
          <p:cNvSpPr txBox="1"/>
          <p:nvPr/>
        </p:nvSpPr>
        <p:spPr>
          <a:xfrm>
            <a:off x="9885791" y="2440235"/>
            <a:ext cx="99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Early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4F9C5AC-13ED-84C3-F9CF-009EBDFDAC6E}"/>
              </a:ext>
            </a:extLst>
          </p:cNvPr>
          <p:cNvSpPr txBox="1"/>
          <p:nvPr/>
        </p:nvSpPr>
        <p:spPr>
          <a:xfrm>
            <a:off x="9885791" y="2782384"/>
            <a:ext cx="99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Late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A74EC6-3CA7-F754-59C8-BEF7E2AD391E}"/>
              </a:ext>
            </a:extLst>
          </p:cNvPr>
          <p:cNvCxnSpPr>
            <a:cxnSpLocks/>
          </p:cNvCxnSpPr>
          <p:nvPr/>
        </p:nvCxnSpPr>
        <p:spPr>
          <a:xfrm>
            <a:off x="5234698" y="3960444"/>
            <a:ext cx="3525397" cy="166354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A606C04-6BA8-52A5-DC2D-7AED3E60DDB9}"/>
              </a:ext>
            </a:extLst>
          </p:cNvPr>
          <p:cNvCxnSpPr>
            <a:cxnSpLocks/>
          </p:cNvCxnSpPr>
          <p:nvPr/>
        </p:nvCxnSpPr>
        <p:spPr>
          <a:xfrm>
            <a:off x="5234698" y="4490879"/>
            <a:ext cx="3611997" cy="1698836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4864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839137C7-3FC5-D922-64D2-DC38DB1C73B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25400" y="363358"/>
            <a:ext cx="12192000" cy="68646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9</a:t>
            </a:fld>
            <a:endParaRPr lang="en-US"/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E75E455E-E559-3FE5-809B-590EE3E73D62}"/>
              </a:ext>
            </a:extLst>
          </p:cNvPr>
          <p:cNvSpPr txBox="1">
            <a:spLocks/>
          </p:cNvSpPr>
          <p:nvPr/>
        </p:nvSpPr>
        <p:spPr>
          <a:xfrm>
            <a:off x="164994" y="1140736"/>
            <a:ext cx="4401795" cy="384048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Types of Hypotheses</a:t>
            </a:r>
            <a:endParaRPr lang="en-US" sz="2400" i="0" u="none" strike="noStrike" dirty="0">
              <a:solidFill>
                <a:schemeClr val="tx1"/>
              </a:solidFill>
              <a:effectLst/>
              <a:latin typeface="Open Sans" panose="020B0306030504020204" pitchFamily="34" charset="0"/>
            </a:endParaRP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Intercept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Slope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Intercept and Slope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b="1" dirty="0">
                <a:latin typeface="Open Sans" panose="020B0306030504020204" pitchFamily="34" charset="0"/>
              </a:rPr>
              <a:t>Interaction</a:t>
            </a:r>
          </a:p>
          <a:p>
            <a:pPr marL="685800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Open Sans" panose="020B0306030504020204" pitchFamily="34" charset="0"/>
              </a:rPr>
              <a:t>Types of Interactions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Strength</a:t>
            </a:r>
          </a:p>
          <a:p>
            <a:pPr marL="1143000" lvl="1" indent="-27432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306030504020204" pitchFamily="34" charset="0"/>
              </a:rPr>
              <a:t>Direction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3BAF7C-7762-7D88-5C56-F4734B5D76AD}"/>
              </a:ext>
            </a:extLst>
          </p:cNvPr>
          <p:cNvSpPr txBox="1">
            <a:spLocks/>
          </p:cNvSpPr>
          <p:nvPr/>
        </p:nvSpPr>
        <p:spPr>
          <a:xfrm>
            <a:off x="127223" y="121052"/>
            <a:ext cx="11954192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Considerations for Independent Variables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AACC932-25A0-48F7-5ED4-81E79302E8C0}"/>
              </a:ext>
            </a:extLst>
          </p:cNvPr>
          <p:cNvCxnSpPr>
            <a:cxnSpLocks/>
          </p:cNvCxnSpPr>
          <p:nvPr/>
        </p:nvCxnSpPr>
        <p:spPr>
          <a:xfrm>
            <a:off x="1898079" y="1128581"/>
            <a:ext cx="8412480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7FD183F-972E-89A2-39E4-4FE902D53996}"/>
              </a:ext>
            </a:extLst>
          </p:cNvPr>
          <p:cNvCxnSpPr>
            <a:cxnSpLocks/>
          </p:cNvCxnSpPr>
          <p:nvPr/>
        </p:nvCxnSpPr>
        <p:spPr>
          <a:xfrm flipV="1">
            <a:off x="4715219" y="1233888"/>
            <a:ext cx="0" cy="241269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FFB8697-A292-E03F-2CD3-24D4EC7BAAD5}"/>
              </a:ext>
            </a:extLst>
          </p:cNvPr>
          <p:cNvCxnSpPr>
            <a:cxnSpLocks/>
          </p:cNvCxnSpPr>
          <p:nvPr/>
        </p:nvCxnSpPr>
        <p:spPr>
          <a:xfrm>
            <a:off x="4699344" y="3627532"/>
            <a:ext cx="418824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03B5079-55C1-D986-D9E4-DADB769AF928}"/>
              </a:ext>
            </a:extLst>
          </p:cNvPr>
          <p:cNvSpPr txBox="1"/>
          <p:nvPr/>
        </p:nvSpPr>
        <p:spPr>
          <a:xfrm rot="16200000">
            <a:off x="4172134" y="2255569"/>
            <a:ext cx="684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Eggs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A506DD-9F6F-1B44-A572-DF36A02B8596}"/>
              </a:ext>
            </a:extLst>
          </p:cNvPr>
          <p:cNvSpPr txBox="1"/>
          <p:nvPr/>
        </p:nvSpPr>
        <p:spPr>
          <a:xfrm>
            <a:off x="6314234" y="3661963"/>
            <a:ext cx="95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Density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9ACBA96-CE3F-90F6-A41B-E06839D67880}"/>
              </a:ext>
            </a:extLst>
          </p:cNvPr>
          <p:cNvCxnSpPr>
            <a:cxnSpLocks/>
          </p:cNvCxnSpPr>
          <p:nvPr/>
        </p:nvCxnSpPr>
        <p:spPr>
          <a:xfrm flipV="1">
            <a:off x="4713381" y="3854071"/>
            <a:ext cx="0" cy="241269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5E197EA-CA65-C9A7-E670-AB1819A397AD}"/>
              </a:ext>
            </a:extLst>
          </p:cNvPr>
          <p:cNvCxnSpPr>
            <a:cxnSpLocks/>
          </p:cNvCxnSpPr>
          <p:nvPr/>
        </p:nvCxnSpPr>
        <p:spPr>
          <a:xfrm>
            <a:off x="4697506" y="6247715"/>
            <a:ext cx="418824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7571E16-3207-C1D3-F843-5B4C0BDCA18F}"/>
              </a:ext>
            </a:extLst>
          </p:cNvPr>
          <p:cNvSpPr txBox="1"/>
          <p:nvPr/>
        </p:nvSpPr>
        <p:spPr>
          <a:xfrm rot="16200000">
            <a:off x="4170296" y="4875752"/>
            <a:ext cx="684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Eggs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58A90AB-06ED-374C-0CD8-DDF11392A800}"/>
              </a:ext>
            </a:extLst>
          </p:cNvPr>
          <p:cNvSpPr txBox="1"/>
          <p:nvPr/>
        </p:nvSpPr>
        <p:spPr>
          <a:xfrm>
            <a:off x="6312396" y="6282146"/>
            <a:ext cx="95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Density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CB6060A-3141-39BB-DC3D-43BFE033A61A}"/>
              </a:ext>
            </a:extLst>
          </p:cNvPr>
          <p:cNvCxnSpPr>
            <a:cxnSpLocks/>
          </p:cNvCxnSpPr>
          <p:nvPr/>
        </p:nvCxnSpPr>
        <p:spPr>
          <a:xfrm>
            <a:off x="5089793" y="1619480"/>
            <a:ext cx="3448279" cy="65307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8B76246-8214-82BE-C61E-AE66CBD5837D}"/>
              </a:ext>
            </a:extLst>
          </p:cNvPr>
          <p:cNvCxnSpPr/>
          <p:nvPr/>
        </p:nvCxnSpPr>
        <p:spPr>
          <a:xfrm>
            <a:off x="5089793" y="4105850"/>
            <a:ext cx="3525397" cy="166354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E3197BF-761E-B1D6-952A-A5C82ED3DCA3}"/>
              </a:ext>
            </a:extLst>
          </p:cNvPr>
          <p:cNvCxnSpPr>
            <a:cxnSpLocks/>
          </p:cNvCxnSpPr>
          <p:nvPr/>
        </p:nvCxnSpPr>
        <p:spPr>
          <a:xfrm>
            <a:off x="5089793" y="1761565"/>
            <a:ext cx="3448279" cy="1667435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F6BCA3-B899-FEFA-1E15-BE912AD3317F}"/>
              </a:ext>
            </a:extLst>
          </p:cNvPr>
          <p:cNvCxnSpPr>
            <a:cxnSpLocks/>
          </p:cNvCxnSpPr>
          <p:nvPr/>
        </p:nvCxnSpPr>
        <p:spPr>
          <a:xfrm flipV="1">
            <a:off x="5089793" y="4302056"/>
            <a:ext cx="3448279" cy="1582104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C728F9B-6881-BFDB-3D5B-A82694469855}"/>
              </a:ext>
            </a:extLst>
          </p:cNvPr>
          <p:cNvCxnSpPr>
            <a:cxnSpLocks/>
          </p:cNvCxnSpPr>
          <p:nvPr/>
        </p:nvCxnSpPr>
        <p:spPr>
          <a:xfrm flipV="1">
            <a:off x="9364338" y="2629459"/>
            <a:ext cx="457200" cy="0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8F23C0D-FF64-9AD2-6718-1E3795148A54}"/>
              </a:ext>
            </a:extLst>
          </p:cNvPr>
          <p:cNvCxnSpPr>
            <a:cxnSpLocks/>
          </p:cNvCxnSpPr>
          <p:nvPr/>
        </p:nvCxnSpPr>
        <p:spPr>
          <a:xfrm>
            <a:off x="9364338" y="2976043"/>
            <a:ext cx="4572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DB107FFA-1C3D-C99E-4ABD-4895A1E44432}"/>
              </a:ext>
            </a:extLst>
          </p:cNvPr>
          <p:cNvSpPr txBox="1"/>
          <p:nvPr/>
        </p:nvSpPr>
        <p:spPr>
          <a:xfrm>
            <a:off x="9276202" y="2098086"/>
            <a:ext cx="99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Season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7217262-D4B9-2CA1-B031-BBB3973DBEED}"/>
              </a:ext>
            </a:extLst>
          </p:cNvPr>
          <p:cNvSpPr txBox="1"/>
          <p:nvPr/>
        </p:nvSpPr>
        <p:spPr>
          <a:xfrm>
            <a:off x="9885791" y="2440235"/>
            <a:ext cx="99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Early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4F9C5AC-13ED-84C3-F9CF-009EBDFDAC6E}"/>
              </a:ext>
            </a:extLst>
          </p:cNvPr>
          <p:cNvSpPr txBox="1"/>
          <p:nvPr/>
        </p:nvSpPr>
        <p:spPr>
          <a:xfrm>
            <a:off x="9885791" y="2782384"/>
            <a:ext cx="99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Late</a:t>
            </a:r>
          </a:p>
        </p:txBody>
      </p:sp>
    </p:spTree>
    <p:extLst>
      <p:ext uri="{BB962C8B-B14F-4D97-AF65-F5344CB8AC3E}">
        <p14:creationId xmlns:p14="http://schemas.microsoft.com/office/powerpoint/2010/main" val="252582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2519</TotalTime>
  <Words>375</Words>
  <Application>Microsoft Macintosh PowerPoint</Application>
  <PresentationFormat>Widescreen</PresentationFormat>
  <Paragraphs>141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Conor Grant Fair</dc:creator>
  <cp:lastModifiedBy>Conor Grant Fair</cp:lastModifiedBy>
  <cp:revision>1</cp:revision>
  <cp:lastPrinted>2025-03-07T19:21:12Z</cp:lastPrinted>
  <dcterms:created xsi:type="dcterms:W3CDTF">2025-03-07T00:37:21Z</dcterms:created>
  <dcterms:modified xsi:type="dcterms:W3CDTF">2025-03-08T18:37:00Z</dcterms:modified>
</cp:coreProperties>
</file>

<file path=docProps/thumbnail.jpeg>
</file>